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75" r:id="rId5"/>
    <p:sldId id="283" r:id="rId6"/>
    <p:sldId id="280" r:id="rId7"/>
    <p:sldId id="287" r:id="rId8"/>
    <p:sldId id="285" r:id="rId9"/>
    <p:sldId id="289" r:id="rId10"/>
    <p:sldId id="290" r:id="rId11"/>
    <p:sldId id="278" r:id="rId12"/>
    <p:sldId id="286" r:id="rId13"/>
    <p:sldId id="284" r:id="rId14"/>
    <p:sldId id="291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33C"/>
    <a:srgbClr val="F2C4E9"/>
    <a:srgbClr val="DB1BB2"/>
    <a:srgbClr val="D189D1"/>
    <a:srgbClr val="CE2C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360638-CD9D-464F-A46E-C527538535B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6913DA-B8DC-44B7-B998-EB010AACE95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uenschen-und-gratulieren.de/geburtstagswuensch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324880" cy="2071702"/>
          </a:xfrm>
        </p:spPr>
        <p:txBody>
          <a:bodyPr>
            <a:noAutofit/>
          </a:bodyPr>
          <a:lstStyle/>
          <a:p>
            <a:pPr algn="ctr"/>
            <a:r>
              <a:rPr lang="de-DE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Mama Wutz hat Geburtstag!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14620"/>
            <a:ext cx="8396318" cy="3357586"/>
          </a:xfrm>
        </p:spPr>
        <p:txBody>
          <a:bodyPr/>
          <a:lstStyle/>
          <a:p>
            <a:endParaRPr lang="de-DE" dirty="0" smtClean="0"/>
          </a:p>
          <a:p>
            <a:endParaRPr lang="ru-RU" dirty="0"/>
          </a:p>
        </p:txBody>
      </p:sp>
      <p:pic>
        <p:nvPicPr>
          <p:cNvPr id="1026" name="Picture 2" descr="C:\Users\Admin\Downloads\526x297-A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7261551" cy="410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\Desktop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910058" cy="2981333"/>
          </a:xfrm>
          <a:prstGeom prst="rect">
            <a:avLst/>
          </a:prstGeom>
          <a:noFill/>
        </p:spPr>
      </p:pic>
      <p:pic>
        <p:nvPicPr>
          <p:cNvPr id="1027" name="Picture 3" descr="C:\Users\Admin\Desktop\47648981_1250585711_032_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5072074"/>
            <a:ext cx="1071570" cy="857256"/>
          </a:xfrm>
          <a:prstGeom prst="rect">
            <a:avLst/>
          </a:prstGeom>
          <a:noFill/>
        </p:spPr>
      </p:pic>
      <p:pic>
        <p:nvPicPr>
          <p:cNvPr id="1028" name="Picture 4" descr="C:\Users\Admin\Desktop\i-143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3000372"/>
            <a:ext cx="2500330" cy="38576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lvl="0"/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Schorsch  </a:t>
            </a:r>
            <a:r>
              <a:rPr lang="de-DE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hat 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heute Geburtstag.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richtig          falsch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de-DE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Papa Wutz, </a:t>
            </a:r>
            <a:r>
              <a:rPr lang="de-DE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Peppa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und Schorsch  </a:t>
            </a:r>
            <a:r>
              <a:rPr lang="de-DE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einen schönen Geburtstagkuchen für Mama.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richtig          falsch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Mama Wutz </a:t>
            </a:r>
            <a:r>
              <a:rPr lang="de-DE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hört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Musik im Kinderzimmer. 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richtig          falsch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Oma und Opa Wutz </a:t>
            </a:r>
            <a:r>
              <a:rPr lang="de-DE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kommen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und gratulieren Mama Wutz zum Geburtstag.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richtig          falsch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Mama Wutz  </a:t>
            </a:r>
            <a:r>
              <a:rPr lang="de-DE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de-DE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ein schönes Kleid als Geschenk.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richtig          falsch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3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5072066" y="357166"/>
            <a:ext cx="428628" cy="414334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357554" y="1857364"/>
            <a:ext cx="428628" cy="4143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4714876" y="3071810"/>
            <a:ext cx="428628" cy="414334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928926" y="4572008"/>
            <a:ext cx="428628" cy="4143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2857488" y="5715016"/>
            <a:ext cx="428628" cy="4143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Mama Wutz </a:t>
            </a:r>
            <a:r>
              <a:rPr lang="de-DE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de-DE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Geburtstag!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Zum Geburtstag viel Gl</a:t>
            </a:r>
            <a:r>
              <a:rPr lang="de-DE" sz="32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lang="de-DE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ck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Zum Geburtstag viel Gl</a:t>
            </a:r>
            <a:r>
              <a:rPr lang="de-DE" sz="32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lang="de-DE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ck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Zum Geburtstag</a:t>
            </a:r>
            <a:r>
              <a:rPr lang="de-DE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liebe  </a:t>
            </a:r>
            <a:r>
              <a:rPr lang="de-DE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</a:t>
            </a:r>
            <a:endParaRPr lang="de-DE" sz="3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Zum Geburtstag viel Glück !!!</a:t>
            </a:r>
            <a:endParaRPr lang="de-DE" sz="3200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4429132"/>
            <a:ext cx="2143140" cy="500066"/>
          </a:xfrm>
          <a:prstGeom prst="roundRect">
            <a:avLst/>
          </a:prstGeom>
          <a:solidFill>
            <a:srgbClr val="DB1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Mama!!!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819" y="1928813"/>
            <a:ext cx="4357687" cy="4357687"/>
          </a:xfrm>
          <a:prstGeom prst="rect">
            <a:avLst/>
          </a:prstGeom>
          <a:noFill/>
        </p:spPr>
      </p:pic>
      <p:pic>
        <p:nvPicPr>
          <p:cNvPr id="8" name="Picture 2" descr="C:\Users\Admin\Desktop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1285852" cy="3838589"/>
          </a:xfrm>
          <a:prstGeom prst="rect">
            <a:avLst/>
          </a:prstGeom>
          <a:noFill/>
        </p:spPr>
      </p:pic>
      <p:pic>
        <p:nvPicPr>
          <p:cNvPr id="9" name="Рисунок 8" descr="&amp;Ncy;&amp;acy;&amp;scy;&amp;tcy;&amp;iecy;&amp;ncy;&amp;ncy;&amp;ycy;&amp;iecy; &amp;icy;&amp;ncy;&amp;vcy;&amp;iecy;&amp;rcy;&amp;tcy;&amp;ocy;&amp;rcy;&amp;ncy;&amp;ycy;&amp;iecy; &amp;kcy;&amp;ocy;&amp;ncy;&amp;dcy;&amp;icy;&amp;tscy;&amp;icy;&amp;ocy;&amp;ncy;&amp;iecy;&amp;rcy;&amp;ycy; Panasonic &amp;Pcy;&amp;acy;&amp;ncy;&amp;acy;&amp;scy;&amp;ocy;&amp;ncy;&amp;icy;&amp;kcy; &amp;scy;&amp;iecy;&amp;rcy;&amp;icy;&amp;icy;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35782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Steig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bitte in den passenden Wagen ein!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parovozik.jpg"/>
          <p:cNvPicPr>
            <a:picLocks noGrp="1"/>
          </p:cNvPicPr>
          <p:nvPr>
            <p:ph idx="1"/>
          </p:nvPr>
        </p:nvPicPr>
        <p:blipFill>
          <a:blip r:embed="rId2" cstate="print"/>
          <a:srcRect t="8000" r="21667"/>
          <a:stretch>
            <a:fillRect/>
          </a:stretch>
        </p:blipFill>
        <p:spPr bwMode="auto">
          <a:xfrm>
            <a:off x="0" y="2285992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3357562"/>
            <a:ext cx="1285884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langweilig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357562"/>
            <a:ext cx="1357322" cy="3571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gut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3357562"/>
            <a:ext cx="1285884" cy="357190"/>
          </a:xfrm>
          <a:prstGeom prst="rect">
            <a:avLst/>
          </a:prstGeom>
          <a:solidFill>
            <a:srgbClr val="CE2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fantastisch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3240" y="2714620"/>
            <a:ext cx="714380" cy="5572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94" y="2714620"/>
            <a:ext cx="714380" cy="5572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786710" y="2786058"/>
            <a:ext cx="714380" cy="5572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ownloads\КАРТИНКИ ЖИЛЬЁ\Board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785794"/>
            <a:ext cx="8786842" cy="4929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Hausaufgabe</a:t>
            </a:r>
          </a:p>
          <a:p>
            <a:pPr algn="ctr"/>
            <a:r>
              <a:rPr lang="de-DE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  <a:r>
              <a:rPr lang="de-DE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 праздновании Дня Рождения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мамы/ папы/ брата/ сестры  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 плану</a:t>
            </a:r>
            <a:r>
              <a:rPr lang="de-DE" sz="3600" i="1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ctr"/>
            <a:r>
              <a:rPr lang="de-DE" sz="3600" b="1" i="1" dirty="0" smtClean="0">
                <a:solidFill>
                  <a:srgbClr val="F2C4E9"/>
                </a:solidFill>
                <a:latin typeface="Times New Roman" pitchFamily="18" charset="0"/>
                <a:cs typeface="Times New Roman" pitchFamily="18" charset="0"/>
              </a:rPr>
              <a:t>Arbeitsblatt </a:t>
            </a:r>
            <a:r>
              <a:rPr lang="be-BY" sz="3600" b="1" i="1" dirty="0" smtClean="0">
                <a:solidFill>
                  <a:srgbClr val="F2C4E9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de-DE" sz="3600" b="1" i="1" dirty="0" smtClean="0">
                <a:solidFill>
                  <a:srgbClr val="F2C4E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i="1" dirty="0">
              <a:solidFill>
                <a:srgbClr val="F2C4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F2C4E9"/>
          </a:solidFill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Erzähle deinem  Freund  aus Deutschland über den Geburtstag deiner Mutter.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Arbeitsblatt </a:t>
            </a:r>
            <a:r>
              <a:rPr lang="be-BY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r>
              <a:rPr lang="de-DE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58246" cy="47149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Wann </a:t>
            </a:r>
            <a:r>
              <a:rPr lang="de-D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deine Mutter Geburtstag?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Mama immer viele Geschenke?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Bastelst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du eine Geburtstagskarte?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Schmückt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deine Familie das Haus/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 die Wohnung?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Gibt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es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immer eine Torte?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Mamas Geburtstag toll?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15436" cy="535785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https://www.youtube.com/watch?v=9pp-tMHoO70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Peppa Pig Deutsch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Mama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Wutz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hat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Geburtstag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Ganze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Folge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|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Peppa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Wutz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#PPDE2018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https://www.youtube.com/watch?v=fNUAqFRIMaE</a:t>
            </a:r>
          </a:p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Zum Geburtstag viel Glück - Traditionelle Kinderlieder || Kinderlieder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https://www.wuenschen-und-gratulieren.de/geburtstagswuensche/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https://yandex.by/images/search?text=peppa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wutz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geburtstag&amp;img_url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=http%3A%2F%2Fs1.dmcdn.net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https://yandex.by/images/search?text=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паровозик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вагонами&amp;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0000"/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Erinnern wir uns an die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Geburtstagswörter.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5929330"/>
          </a:xfr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de-DE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de-DE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Geburtsta</a:t>
            </a:r>
            <a:r>
              <a:rPr lang="de-DE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karte</a:t>
            </a:r>
          </a:p>
          <a:p>
            <a:r>
              <a:rPr lang="de-DE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de-DE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Geburtstag</a:t>
            </a:r>
            <a:r>
              <a:rPr lang="de-DE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lied</a:t>
            </a:r>
          </a:p>
          <a:p>
            <a:r>
              <a:rPr lang="de-DE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de-DE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Geburtstag</a:t>
            </a:r>
            <a:r>
              <a:rPr lang="de-DE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wunsch</a:t>
            </a:r>
          </a:p>
          <a:p>
            <a:r>
              <a:rPr lang="de-DE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de-DE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Geburtstag</a:t>
            </a:r>
            <a:r>
              <a:rPr lang="de-DE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kerze</a:t>
            </a:r>
          </a:p>
          <a:p>
            <a:r>
              <a:rPr lang="de-DE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de-DE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Geburtstag</a:t>
            </a:r>
            <a:r>
              <a:rPr lang="de-DE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kuchen</a:t>
            </a:r>
          </a:p>
          <a:p>
            <a:r>
              <a:rPr lang="de-DE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de-DE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Geburt</a:t>
            </a:r>
            <a:r>
              <a:rPr lang="de-DE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D189D1"/>
          </a:solid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Üben wir unsere Aussprache!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572164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Geburtstag</a:t>
            </a:r>
            <a:r>
              <a:rPr lang="de-DE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jubel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de-DE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a, es ist </a:t>
            </a:r>
            <a:r>
              <a:rPr lang="de-DE" sz="4000" b="1" i="1" dirty="0" smtClean="0">
                <a:latin typeface="Times New Roman" pitchFamily="18" charset="0"/>
                <a:cs typeface="Times New Roman" pitchFamily="18" charset="0"/>
              </a:rPr>
              <a:t>Geburt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000" b="1" i="1" dirty="0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000" b="1" i="1" dirty="0" smtClean="0">
                <a:latin typeface="Times New Roman" pitchFamily="18" charset="0"/>
                <a:cs typeface="Times New Roman" pitchFamily="18" charset="0"/>
              </a:rPr>
              <a:t>zeit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de-DE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Gl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ck</a:t>
            </a:r>
            <a:r>
              <a:rPr lang="de-DE" sz="4000" b="1" i="1" dirty="0" smtClean="0">
                <a:latin typeface="Times New Roman" pitchFamily="18" charset="0"/>
                <a:cs typeface="Times New Roman" pitchFamily="18" charset="0"/>
              </a:rPr>
              <a:t>wünsche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 ko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e-DE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on na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 und w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t.</a:t>
            </a:r>
            <a:br>
              <a:rPr lang="de-DE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Es gibt Ge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enke, B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umen und T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br>
              <a:rPr lang="de-DE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und Sü</a:t>
            </a:r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ß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es von man</a:t>
            </a:r>
            <a:r>
              <a:rPr lang="de-DE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er le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ck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eren </a:t>
            </a:r>
            <a:r>
              <a:rPr lang="de-DE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orte.</a:t>
            </a:r>
            <a:br>
              <a:rPr lang="de-DE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iel </a:t>
            </a:r>
            <a:r>
              <a:rPr lang="de-DE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paß, viel Fr</a:t>
            </a:r>
            <a:r>
              <a:rPr lang="de-DE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de und gan</a:t>
            </a:r>
            <a:r>
              <a:rPr lang="de-DE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de-DE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l Trube</a:t>
            </a:r>
            <a:r>
              <a:rPr lang="de-DE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(волнение)</a:t>
            </a:r>
            <a:r>
              <a:rPr lang="de-DE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, wir gratulier</a:t>
            </a:r>
            <a:r>
              <a:rPr lang="de-DE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 mit großem </a:t>
            </a:r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bel!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D189D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Wann ha</a:t>
            </a:r>
            <a:r>
              <a:rPr lang="de-DE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 Geburtstag?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143404" cy="4783313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Geburt</a:t>
            </a:r>
            <a:r>
              <a:rPr lang="de-DE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</a:p>
          <a:p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Mutter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hat 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Geburt</a:t>
            </a:r>
            <a:r>
              <a:rPr lang="de-DE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</a:p>
          <a:p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Mein Vater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hat 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Geburt</a:t>
            </a:r>
            <a:r>
              <a:rPr lang="de-DE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</a:p>
          <a:p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de-DE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Oma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hat  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Geburt</a:t>
            </a:r>
            <a:r>
              <a:rPr lang="de-DE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</a:p>
          <a:p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Mein Opa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Geburt</a:t>
            </a:r>
            <a:r>
              <a:rPr lang="de-DE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43050"/>
            <a:ext cx="3643338" cy="4711875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24. Juni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15. März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30. September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19. April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28. Oktober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11. November</a:t>
            </a:r>
          </a:p>
          <a:p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06" y="2928934"/>
            <a:ext cx="1428760" cy="7143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714612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</a:p>
          <a:p>
            <a:pPr algn="ctr"/>
            <a:endParaRPr lang="de-DE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Jungen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0"/>
            <a:ext cx="285752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wünsch</a:t>
            </a:r>
            <a:r>
              <a:rPr lang="de-DE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de-DE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endParaRPr lang="ru-RU" sz="4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0"/>
            <a:ext cx="3500430" cy="6858000"/>
          </a:xfrm>
          <a:prstGeom prst="roundRect">
            <a:avLst/>
          </a:prstGeom>
          <a:solidFill>
            <a:srgbClr val="DB1BB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einen Hund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Fahrrad</a:t>
            </a:r>
          </a:p>
          <a:p>
            <a:pPr algn="ctr"/>
            <a:r>
              <a:rPr lang="de-D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großes Haus</a:t>
            </a:r>
          </a:p>
          <a:p>
            <a:pPr algn="ctr"/>
            <a:r>
              <a:rPr lang="de-D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inen bunten Ball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ine neue Uhr</a:t>
            </a:r>
          </a:p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viele CDs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ine Katze </a:t>
            </a:r>
          </a:p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einen </a:t>
            </a:r>
            <a:r>
              <a:rPr lang="de-D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Top </a:t>
            </a:r>
          </a:p>
          <a:p>
            <a:pPr algn="ctr"/>
            <a:r>
              <a:rPr lang="de-DE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ein Handy</a:t>
            </a:r>
          </a:p>
          <a:p>
            <a:pPr algn="ctr"/>
            <a:r>
              <a:rPr lang="de-D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inen Computer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ine Reise</a:t>
            </a:r>
          </a:p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 Kleid</a:t>
            </a:r>
          </a:p>
          <a:p>
            <a:pPr algn="ctr"/>
            <a:endParaRPr lang="de-DE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-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 </a:t>
            </a:r>
            <a:r>
              <a:rPr lang="de-DE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wünschen sich </a:t>
            </a:r>
            <a:r>
              <a:rPr lang="de-DE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Jungen</a:t>
            </a:r>
            <a:r>
              <a:rPr lang="de-DE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3600" b="1" i="1" dirty="0" smtClean="0">
                <a:solidFill>
                  <a:srgbClr val="CE2CAF"/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3143248"/>
            <a:ext cx="3714776" cy="1643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 wünsch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e-DE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de-DE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КАРТИНКИ ЖИЛЬЁ\Book_PNG21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1357322" cy="1058711"/>
          </a:xfrm>
          <a:prstGeom prst="rect">
            <a:avLst/>
          </a:prstGeom>
          <a:noFill/>
        </p:spPr>
      </p:pic>
      <p:pic>
        <p:nvPicPr>
          <p:cNvPr id="3075" name="Picture 3" descr="C:\Users\admin\Downloads\КАРТИНКИ ЖИЛЬЁ\65944159_dd9edc253f61_1024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1647815" cy="1500198"/>
          </a:xfrm>
          <a:prstGeom prst="rect">
            <a:avLst/>
          </a:prstGeom>
          <a:noFill/>
        </p:spPr>
      </p:pic>
      <p:pic>
        <p:nvPicPr>
          <p:cNvPr id="3076" name="Picture 4" descr="C:\Users\admin\Downloads\КАРТИНКИ ЖИЛЬЁ\thumb300.jpg"/>
          <p:cNvPicPr>
            <a:picLocks noChangeAspect="1" noChangeArrowheads="1"/>
          </p:cNvPicPr>
          <p:nvPr/>
        </p:nvPicPr>
        <p:blipFill>
          <a:blip r:embed="rId4"/>
          <a:srcRect t="6666" r="2173"/>
          <a:stretch>
            <a:fillRect/>
          </a:stretch>
        </p:blipFill>
        <p:spPr bwMode="auto">
          <a:xfrm>
            <a:off x="7143768" y="4500570"/>
            <a:ext cx="1714512" cy="2000595"/>
          </a:xfrm>
          <a:prstGeom prst="rect">
            <a:avLst/>
          </a:prstGeom>
          <a:noFill/>
        </p:spPr>
      </p:pic>
      <p:pic>
        <p:nvPicPr>
          <p:cNvPr id="3078" name="Picture 6" descr="C:\Users\admin\Downloads\КАРТИНКИ ЖИЛЬЁ\5969823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2063782" cy="1857404"/>
          </a:xfrm>
          <a:prstGeom prst="rect">
            <a:avLst/>
          </a:prstGeom>
          <a:noFill/>
        </p:spPr>
      </p:pic>
      <p:pic>
        <p:nvPicPr>
          <p:cNvPr id="11" name="Рисунок 10" descr="C:\Users\admin\Downloads\КАРТИНКИ ЖИЛЬЁ\bicycle-20clip-20art-bike_pink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643446"/>
            <a:ext cx="2751044" cy="17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dmin\Downloads\КАРТИНКИ ЖИЛЬЁ\483f010f5cb20976f358909019e96825__-!900x600__i8069-icon-original.jpg"/>
          <p:cNvPicPr>
            <a:picLocks noChangeAspect="1" noChangeArrowheads="1"/>
          </p:cNvPicPr>
          <p:nvPr/>
        </p:nvPicPr>
        <p:blipFill>
          <a:blip r:embed="rId7" cstate="print"/>
          <a:srcRect l="25000" t="3572" r="21429"/>
          <a:stretch>
            <a:fillRect/>
          </a:stretch>
        </p:blipFill>
        <p:spPr bwMode="auto">
          <a:xfrm>
            <a:off x="428596" y="4857760"/>
            <a:ext cx="857256" cy="1543044"/>
          </a:xfrm>
          <a:prstGeom prst="rect">
            <a:avLst/>
          </a:prstGeom>
          <a:noFill/>
        </p:spPr>
      </p:pic>
      <p:pic>
        <p:nvPicPr>
          <p:cNvPr id="3081" name="Picture 9" descr="C:\Users\admin\Downloads\КАРТИНКИ ЖИЛЬЁ\202439_138427707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285860"/>
            <a:ext cx="1163638" cy="1163638"/>
          </a:xfrm>
          <a:prstGeom prst="rect">
            <a:avLst/>
          </a:prstGeom>
          <a:noFill/>
        </p:spPr>
      </p:pic>
      <p:pic>
        <p:nvPicPr>
          <p:cNvPr id="3082" name="Picture 10" descr="C:\Users\admin\Downloads\КАРТИНКИ ЖИЛЬЁ\8158284-pencil-box.jpg"/>
          <p:cNvPicPr>
            <a:picLocks noChangeAspect="1" noChangeArrowheads="1"/>
          </p:cNvPicPr>
          <p:nvPr/>
        </p:nvPicPr>
        <p:blipFill>
          <a:blip r:embed="rId9" cstate="print"/>
          <a:srcRect r="2427" b="5232"/>
          <a:stretch>
            <a:fillRect/>
          </a:stretch>
        </p:blipFill>
        <p:spPr bwMode="auto">
          <a:xfrm>
            <a:off x="7500958" y="2928934"/>
            <a:ext cx="1143008" cy="1263324"/>
          </a:xfrm>
          <a:prstGeom prst="rect">
            <a:avLst/>
          </a:prstGeom>
          <a:noFill/>
        </p:spPr>
      </p:pic>
      <p:pic>
        <p:nvPicPr>
          <p:cNvPr id="3083" name="Picture 11" descr="C:\Users\admin\Downloads\КАРТИНКИ ЖИЛЬЁ\5836fc1445f38.jp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214686"/>
            <a:ext cx="1143008" cy="1143008"/>
          </a:xfrm>
          <a:prstGeom prst="rect">
            <a:avLst/>
          </a:prstGeom>
          <a:noFill/>
        </p:spPr>
      </p:pic>
      <p:pic>
        <p:nvPicPr>
          <p:cNvPr id="3084" name="Picture 12" descr="C:\Users\admin\Downloads\КАРТИНКИ ЖИЛЬЁ\540.jpg.30a288c473e530c9a6655a32a01d552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5102579"/>
            <a:ext cx="1643074" cy="1755421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2428860" y="2714620"/>
            <a:ext cx="1714512" cy="428628"/>
          </a:xfrm>
          <a:prstGeom prst="roundRect">
            <a:avLst/>
          </a:prstGeom>
          <a:solidFill>
            <a:srgbClr val="DB1BB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ein Buch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9454" y="2500306"/>
            <a:ext cx="192882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einen Ball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4357694"/>
            <a:ext cx="300039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einen Schulranzen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43702" y="6286520"/>
            <a:ext cx="2286016" cy="428628"/>
          </a:xfrm>
          <a:prstGeom prst="roundRect">
            <a:avLst/>
          </a:prstGeom>
          <a:solidFill>
            <a:srgbClr val="DB1BB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einen Kuchen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4546" y="6429396"/>
            <a:ext cx="2643206" cy="428604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ein Fahrrad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6248" y="4500570"/>
            <a:ext cx="2857520" cy="571504"/>
          </a:xfrm>
          <a:prstGeom prst="roundRect">
            <a:avLst/>
          </a:prstGeom>
          <a:solidFill>
            <a:srgbClr val="DB1BB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bunte Luftballons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2714620"/>
            <a:ext cx="1714512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ein Auto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6429372"/>
            <a:ext cx="2000232" cy="428628"/>
          </a:xfrm>
          <a:prstGeom prst="roundRect">
            <a:avLst/>
          </a:prstGeom>
          <a:solidFill>
            <a:srgbClr val="DB1BB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eine Puppe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15206" y="4143380"/>
            <a:ext cx="1928794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ein Mäppchen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57818" y="3143248"/>
            <a:ext cx="1714512" cy="428628"/>
          </a:xfrm>
          <a:prstGeom prst="roundRect">
            <a:avLst/>
          </a:prstGeom>
          <a:solidFill>
            <a:srgbClr val="DB1BB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Pralinen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Guckt man auf das Bild und vermutet, worum es  im Video geht? 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Admin\Downloads\1200x630b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4181476" cy="4181476"/>
          </a:xfrm>
          <a:prstGeom prst="rect">
            <a:avLst/>
          </a:prstGeom>
          <a:noFill/>
        </p:spPr>
      </p:pic>
      <p:pic>
        <p:nvPicPr>
          <p:cNvPr id="7" name="Picture 4" descr="C:\Users\Admin\Desktop\i-143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300" y="1500174"/>
            <a:ext cx="3287476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8"/>
          </a:xfrm>
          <a:solidFill>
            <a:srgbClr val="F2C4E9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Übung 2:Beantwortet  folgende Fragen zum Video.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 lvl="0"/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1.Was ist das Thema des Videos?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2.Wer sind die Hauptpersonen </a:t>
            </a:r>
            <a:r>
              <a:rPr lang="de-DE" sz="4400" i="1" dirty="0" smtClean="0">
                <a:latin typeface="Times New Roman" pitchFamily="18" charset="0"/>
                <a:cs typeface="Times New Roman" pitchFamily="18" charset="0"/>
              </a:rPr>
              <a:t>(Menschen /Tiere /Märchenfiguren)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3.Was erleben sie?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1000132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Seht euch einen kurzen Videofilm an.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&amp;Ncy;&amp;acy;&amp;scy;&amp;tcy;&amp;iecy;&amp;ncy;&amp;ncy;&amp;ycy;&amp;iecy; &amp;icy;&amp;ncy;&amp;vcy;&amp;iecy;&amp;rcy;&amp;tcy;&amp;ocy;&amp;rcy;&amp;ncy;&amp;ycy;&amp;iecy; &amp;kcy;&amp;ocy;&amp;ncy;&amp;dcy;&amp;icy;&amp;tscy;&amp;icy;&amp;ocy;&amp;ncy;&amp;iecy;&amp;rcy;&amp;ycy; Panasonic &amp;Pcy;&amp;acy;&amp;ncy;&amp;acy;&amp;scy;&amp;ocy;&amp;ncy;&amp;icy;&amp;kcy; &amp;scy;&amp;iecy;&amp;rcy;&amp;icy;&amp;icy;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442913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https://www.youtube.com/watch?v=9pp-tMHoO70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Peppa Pig Deutsch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Mama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Wutz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hat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Geburtstag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Ganze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Folge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706</TotalTime>
  <Words>372</Words>
  <Application>Microsoft Office PowerPoint</Application>
  <PresentationFormat>Экран (4:3)</PresentationFormat>
  <Paragraphs>114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Mama Wutz hat Geburtstag!</vt:lpstr>
      <vt:lpstr>Erinnern wir uns an die Geburtstagswörter.</vt:lpstr>
      <vt:lpstr>Üben wir unsere Aussprache!</vt:lpstr>
      <vt:lpstr>Wann hast du Geburtstag?</vt:lpstr>
      <vt:lpstr> </vt:lpstr>
      <vt:lpstr>-Was  wünschen sich Jungen /Mädchen?</vt:lpstr>
      <vt:lpstr>Guckt man auf das Bild und vermutet, worum es  im Video geht?  </vt:lpstr>
      <vt:lpstr>Übung 2:Beantwortet  folgende Fragen zum Video.  </vt:lpstr>
      <vt:lpstr>Seht euch einen kurzen Videofilm an.</vt:lpstr>
      <vt:lpstr> </vt:lpstr>
      <vt:lpstr>Mama Wutz hat  Geburtstag!</vt:lpstr>
      <vt:lpstr>Steigt bitte in den passenden Wagen ein!</vt:lpstr>
      <vt:lpstr>Слайд 13</vt:lpstr>
      <vt:lpstr>    Erzähle deinem  Freund  aus Deutschland über den Geburtstag deiner Mutter.  Arbeitsblatt №4  </vt:lpstr>
      <vt:lpstr>Использованные 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Zum Geburtstag viel Glück!</dc:title>
  <dc:creator>Admin</dc:creator>
  <cp:lastModifiedBy>Admin</cp:lastModifiedBy>
  <cp:revision>72</cp:revision>
  <dcterms:created xsi:type="dcterms:W3CDTF">2013-02-22T18:53:10Z</dcterms:created>
  <dcterms:modified xsi:type="dcterms:W3CDTF">2018-04-10T16:09:39Z</dcterms:modified>
</cp:coreProperties>
</file>